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9" r:id="rId5"/>
    <p:sldId id="260" r:id="rId6"/>
    <p:sldId id="258" r:id="rId7"/>
    <p:sldId id="272" r:id="rId8"/>
    <p:sldId id="268" r:id="rId9"/>
    <p:sldId id="266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65"/>
  </p:normalViewPr>
  <p:slideViewPr>
    <p:cSldViewPr snapToGrid="0" snapToObjects="1">
      <p:cViewPr varScale="1">
        <p:scale>
          <a:sx n="125" d="100"/>
          <a:sy n="125" d="100"/>
        </p:scale>
        <p:origin x="11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D112E-5BC0-2442-89D4-B716A7188A9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0ABF4-23AF-9A47-855E-7C96A531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8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8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2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47976-109D-DC40-BA38-5ECD06B445F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5F22-0462-0446-870A-6FCC8F187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25" y="1293338"/>
            <a:ext cx="10572750" cy="3274592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latin typeface="Arial Black" panose="020B0A04020102020204" pitchFamily="34" charset="0"/>
              </a:rPr>
              <a:t>Learning from WASH Failures:</a:t>
            </a:r>
            <a:r>
              <a:rPr lang="en-US" sz="5600" b="1" dirty="0">
                <a:latin typeface="Arial Black" panose="020B0A04020102020204" pitchFamily="34" charset="0"/>
              </a:rPr>
              <a:t> </a:t>
            </a:r>
            <a:r>
              <a:rPr lang="en-US" sz="4800" i="1" dirty="0"/>
              <a:t>Experience from </a:t>
            </a:r>
            <a:r>
              <a:rPr lang="en-US" sz="4800" i="1" dirty="0" err="1"/>
              <a:t>Remba</a:t>
            </a:r>
            <a:r>
              <a:rPr lang="en-US" sz="4800" i="1" dirty="0"/>
              <a:t> Water and Sanitation project in Kenya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09306"/>
            <a:ext cx="9144000" cy="929563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latin typeface="Arial Black" panose="020B0A04020102020204" pitchFamily="34" charset="0"/>
              </a:rPr>
              <a:t>DEURENCE ONYANGO – deurence.adhiambo@gmail.com</a:t>
            </a:r>
          </a:p>
          <a:p>
            <a:r>
              <a:rPr lang="en-US" sz="1800" dirty="0"/>
              <a:t>RC KISUMU MASHARIKI, KENYA – D9212</a:t>
            </a:r>
          </a:p>
          <a:p>
            <a:r>
              <a:rPr lang="en-US" sz="1800" dirty="0"/>
              <a:t>July 2020 @ RI Virtual Convention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7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Lessons Learnt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474" y="171450"/>
            <a:ext cx="5691183" cy="6419850"/>
          </a:xfrm>
        </p:spPr>
        <p:txBody>
          <a:bodyPr anchor="ctr"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Community involvement is key to the ownership and utilization of project infrastructure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Inception/review meetings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Key decisions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b="1" dirty="0">
                <a:solidFill>
                  <a:srgbClr val="000000"/>
                </a:solidFill>
              </a:rPr>
              <a:t>Assumed ownership is no ownership</a:t>
            </a:r>
          </a:p>
          <a:p>
            <a:pPr lvl="1" algn="just"/>
            <a:r>
              <a:rPr lang="en-US" sz="1600" dirty="0">
                <a:solidFill>
                  <a:srgbClr val="000000"/>
                </a:solidFill>
              </a:rPr>
              <a:t>Ownership of one component does not mean ownership of the other</a:t>
            </a:r>
          </a:p>
          <a:p>
            <a:pPr lvl="1" algn="just"/>
            <a:r>
              <a:rPr lang="en-US" sz="1600" dirty="0">
                <a:solidFill>
                  <a:srgbClr val="000000"/>
                </a:solidFill>
              </a:rPr>
              <a:t>Sensitize per component	 </a:t>
            </a:r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b="1" dirty="0">
                <a:solidFill>
                  <a:srgbClr val="000000"/>
                </a:solidFill>
              </a:rPr>
              <a:t>Availability of toilets does not mean the area will be ODF.</a:t>
            </a:r>
          </a:p>
          <a:p>
            <a:pPr lvl="1" algn="just"/>
            <a:r>
              <a:rPr lang="en-US" sz="1600" dirty="0">
                <a:solidFill>
                  <a:srgbClr val="000000"/>
                </a:solidFill>
              </a:rPr>
              <a:t> Behavior change requires innovative complementary mechanisms like mass media campaigns, CLTS (use of CHVs), campaigns and use of IEC materials</a:t>
            </a:r>
          </a:p>
          <a:p>
            <a:pPr algn="just"/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altLang="en-US" sz="2000" b="1" dirty="0">
                <a:solidFill>
                  <a:srgbClr val="000000"/>
                </a:solidFill>
              </a:rPr>
              <a:t>Institutional support from relevant government bodies is integral to the success of a project</a:t>
            </a:r>
          </a:p>
          <a:p>
            <a:pPr lvl="1" algn="just"/>
            <a:r>
              <a:rPr lang="en-US" altLang="en-US" sz="1600" dirty="0">
                <a:solidFill>
                  <a:srgbClr val="000000"/>
                </a:solidFill>
              </a:rPr>
              <a:t>Public Health</a:t>
            </a:r>
          </a:p>
          <a:p>
            <a:pPr lvl="1" algn="just"/>
            <a:r>
              <a:rPr lang="en-US" altLang="en-US" sz="1600" dirty="0">
                <a:solidFill>
                  <a:srgbClr val="000000"/>
                </a:solidFill>
              </a:rPr>
              <a:t>Security/Administration</a:t>
            </a:r>
          </a:p>
          <a:p>
            <a:pPr lvl="1" algn="just"/>
            <a:r>
              <a:rPr lang="en-US" altLang="en-US" sz="1600" dirty="0">
                <a:solidFill>
                  <a:srgbClr val="000000"/>
                </a:solidFill>
              </a:rPr>
              <a:t>BMU</a:t>
            </a:r>
          </a:p>
        </p:txBody>
      </p:sp>
    </p:spTree>
    <p:extLst>
      <p:ext uri="{BB962C8B-B14F-4D97-AF65-F5344CB8AC3E}">
        <p14:creationId xmlns:p14="http://schemas.microsoft.com/office/powerpoint/2010/main" val="215973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D:\Remba Pictures\Pamoja CBO Remba (523).JP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937CD2F-4ACA-4970-8E97-8546C1CB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Thank You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4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Presentation Outline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Description of the project</a:t>
            </a:r>
          </a:p>
          <a:p>
            <a:r>
              <a:rPr lang="en-US" sz="2400" dirty="0"/>
              <a:t>Nature of failure</a:t>
            </a:r>
          </a:p>
          <a:p>
            <a:r>
              <a:rPr lang="en-US" sz="2400" dirty="0"/>
              <a:t>Reasons for failure</a:t>
            </a:r>
          </a:p>
          <a:p>
            <a:r>
              <a:rPr lang="en-US" sz="2400" dirty="0"/>
              <a:t>Lessons Learnt</a:t>
            </a:r>
          </a:p>
        </p:txBody>
      </p:sp>
    </p:spTree>
    <p:extLst>
      <p:ext uri="{BB962C8B-B14F-4D97-AF65-F5344CB8AC3E}">
        <p14:creationId xmlns:p14="http://schemas.microsoft.com/office/powerpoint/2010/main" val="55351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D:\Remba Pictures\Pamoja CBO Remba (523).JP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/>
              <a:t>Remba Island</a:t>
            </a:r>
            <a:br>
              <a:rPr lang="en-US" sz="3600"/>
            </a:br>
            <a:endParaRPr lang="en-US" sz="36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937CD2F-4ACA-4970-8E97-8546C1CB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Small rocky and densely populated (6,000) located on the North-South border between Kenya and Uganda (&lt;3km from Uganda)</a:t>
            </a:r>
            <a:r>
              <a:rPr lang="en-US" sz="1800" dirty="0">
                <a:effectLst/>
              </a:rPr>
              <a:t> </a:t>
            </a:r>
            <a:endParaRPr lang="en-US" sz="1800" dirty="0"/>
          </a:p>
          <a:p>
            <a:r>
              <a:rPr lang="en-US" sz="1800" dirty="0"/>
              <a:t>Cosmopolitan fishing hub that hosts people from all over Africa - KE, TZ, Somali, UG, Ethiopia, DR Congo, South Sudan</a:t>
            </a:r>
          </a:p>
          <a:p>
            <a:r>
              <a:rPr lang="en-US" sz="1800" dirty="0"/>
              <a:t>Key Activities </a:t>
            </a:r>
            <a:r>
              <a:rPr lang="mr-IN" sz="1800" dirty="0"/>
              <a:t>–</a:t>
            </a:r>
            <a:r>
              <a:rPr lang="en-US" sz="1800" dirty="0"/>
              <a:t> fishing, small scale trade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371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59" y="856180"/>
            <a:ext cx="5763121" cy="112806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Pre-project WASH Situation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 lnSpcReduction="10000"/>
          </a:bodyPr>
          <a:lstStyle/>
          <a:p>
            <a:pPr marL="617220" lvl="1" indent="-342900" algn="just">
              <a:defRPr/>
            </a:pPr>
            <a:r>
              <a:rPr lang="en-US" altLang="en-US" sz="3200" dirty="0"/>
              <a:t>E-coli contaminated water</a:t>
            </a:r>
          </a:p>
          <a:p>
            <a:pPr marL="617220" lvl="1" indent="-342900" algn="just">
              <a:defRPr/>
            </a:pPr>
            <a:r>
              <a:rPr lang="en-US" altLang="en-US" sz="3200" dirty="0"/>
              <a:t>Open </a:t>
            </a:r>
            <a:r>
              <a:rPr lang="mr-IN" altLang="en-US" sz="3200" dirty="0"/>
              <a:t>–</a:t>
            </a:r>
            <a:r>
              <a:rPr lang="en-US" altLang="en-US" sz="3200" dirty="0"/>
              <a:t> defecation</a:t>
            </a:r>
          </a:p>
          <a:p>
            <a:pPr marL="617220" lvl="1" indent="-342900" algn="just">
              <a:defRPr/>
            </a:pPr>
            <a:r>
              <a:rPr lang="en-US" altLang="en-US" sz="3200" dirty="0"/>
              <a:t>Non-designated garbage disposal points</a:t>
            </a:r>
          </a:p>
          <a:p>
            <a:pPr marL="617220" lvl="1" indent="-342900" algn="just">
              <a:defRPr/>
            </a:pPr>
            <a:r>
              <a:rPr lang="en-US" altLang="en-US" sz="3200" dirty="0"/>
              <a:t>Bathing in the lake</a:t>
            </a:r>
          </a:p>
          <a:p>
            <a:pPr marL="617220" lvl="1" indent="-342900" algn="just">
              <a:defRPr/>
            </a:pPr>
            <a:r>
              <a:rPr lang="en-US" altLang="en-US" sz="3200" dirty="0"/>
              <a:t>Laundry/Utensils washing in the lake</a:t>
            </a:r>
          </a:p>
          <a:p>
            <a:pPr marL="617220" lvl="1" indent="-342900" algn="just">
              <a:defRPr/>
            </a:pPr>
            <a:r>
              <a:rPr lang="en-US" altLang="en-US" sz="3200" dirty="0"/>
              <a:t>Fish preparation at the shores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505" y="545367"/>
            <a:ext cx="4631352" cy="25318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505" y="3504844"/>
            <a:ext cx="4631352" cy="28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8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90076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About the Project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371726"/>
            <a:ext cx="5953125" cy="4229100"/>
          </a:xfrm>
        </p:spPr>
        <p:txBody>
          <a:bodyPr anchor="ctr">
            <a:noAutofit/>
          </a:bodyPr>
          <a:lstStyle/>
          <a:p>
            <a:pPr marL="617220" lvl="1" indent="-342900" algn="just">
              <a:defRPr/>
            </a:pPr>
            <a:r>
              <a:rPr lang="en-US" altLang="en-US" sz="2000" dirty="0"/>
              <a:t>This is a three-year Rotary global grant started in 2012 – (phase 3 currently ongoing)</a:t>
            </a:r>
          </a:p>
          <a:p>
            <a:pPr marL="617220" lvl="1" indent="-342900" algn="just">
              <a:defRPr/>
            </a:pPr>
            <a:r>
              <a:rPr lang="en-US" altLang="en-US" sz="2000" dirty="0"/>
              <a:t>Rotary Sponsored project; collaboration between RC Lacey, RC </a:t>
            </a:r>
            <a:r>
              <a:rPr lang="en-US" altLang="en-US" sz="2000" dirty="0" err="1"/>
              <a:t>Mbita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Mfangano</a:t>
            </a:r>
            <a:r>
              <a:rPr lang="en-US" altLang="en-US" sz="2000" dirty="0"/>
              <a:t> and Pamoja CBO</a:t>
            </a:r>
          </a:p>
          <a:p>
            <a:pPr marL="617220" lvl="1" indent="-342900" algn="just">
              <a:defRPr/>
            </a:pPr>
            <a:r>
              <a:rPr lang="en-US" altLang="en-US" sz="2000" dirty="0"/>
              <a:t>Filtration (sky juice) of raw lake water; clean water pumped to residential kiosks through gravity and monitored through meters</a:t>
            </a:r>
          </a:p>
          <a:p>
            <a:pPr marL="617220" lvl="1" indent="-342900" algn="just">
              <a:defRPr/>
            </a:pPr>
            <a:r>
              <a:rPr lang="en-US" altLang="en-US" sz="2000" dirty="0"/>
              <a:t>Construction of 29-door Ecosan toilets; decomposed waste used for food production and beautification program </a:t>
            </a:r>
          </a:p>
          <a:p>
            <a:pPr marL="617220" lvl="1" indent="-342900" algn="just">
              <a:defRPr/>
            </a:pPr>
            <a:r>
              <a:rPr lang="en-US" altLang="en-US" sz="2000" dirty="0"/>
              <a:t>PMC run the day to day activities of the project </a:t>
            </a:r>
          </a:p>
          <a:p>
            <a:pPr marL="617220" lvl="1" indent="-342900" algn="just">
              <a:defRPr/>
            </a:pPr>
            <a:r>
              <a:rPr lang="en-US" altLang="en-US" sz="2000" dirty="0"/>
              <a:t>A WASH interim manager employed to steer the project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User\Downloads\DSC0156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83423" y="604491"/>
            <a:ext cx="4397433" cy="2473557"/>
          </a:xfrm>
          <a:prstGeom prst="rect">
            <a:avLst/>
          </a:prstGeom>
          <a:noFill/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:\Remba Pictures\Pamoja CBO Remba (629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83424" y="3707894"/>
            <a:ext cx="4397432" cy="2518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04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 2: The Ecosan Toilets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24" y="1795120"/>
            <a:ext cx="5734115" cy="3819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643" y="1298864"/>
            <a:ext cx="5313405" cy="3457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14458" y="4968618"/>
            <a:ext cx="3463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 (20: in strategic points </a:t>
            </a:r>
          </a:p>
          <a:p>
            <a:r>
              <a:rPr lang="en-US" dirty="0"/>
              <a:t>within Island - Zain 10; </a:t>
            </a:r>
            <a:r>
              <a:rPr lang="en-US" dirty="0" err="1"/>
              <a:t>Resco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621" y="5897864"/>
            <a:ext cx="225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(9: 7 students; </a:t>
            </a:r>
          </a:p>
          <a:p>
            <a:r>
              <a:rPr lang="en-US" dirty="0"/>
              <a:t>2 for teachers)</a:t>
            </a:r>
          </a:p>
        </p:txBody>
      </p:sp>
    </p:spTree>
    <p:extLst>
      <p:ext uri="{BB962C8B-B14F-4D97-AF65-F5344CB8AC3E}">
        <p14:creationId xmlns:p14="http://schemas.microsoft.com/office/powerpoint/2010/main" val="53685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660"/>
            <a:ext cx="5393361" cy="992826"/>
          </a:xfrm>
        </p:spPr>
        <p:txBody>
          <a:bodyPr>
            <a:normAutofit/>
          </a:bodyPr>
          <a:lstStyle/>
          <a:p>
            <a:r>
              <a:rPr lang="en-US" b="1" dirty="0"/>
              <a:t>How it works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216485"/>
            <a:ext cx="6109641" cy="530623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/>
              <a:t>Initial design: one toilet had 2-1m</a:t>
            </a:r>
            <a:r>
              <a:rPr lang="en-US" sz="2000" baseline="30000" dirty="0"/>
              <a:t>3</a:t>
            </a:r>
            <a:r>
              <a:rPr lang="en-US" sz="2000" dirty="0"/>
              <a:t>chambers; each estimated to fill in 6 months </a:t>
            </a:r>
          </a:p>
          <a:p>
            <a:pPr algn="just"/>
            <a:r>
              <a:rPr lang="en-US" sz="2000" dirty="0"/>
              <a:t>Due to population pressure, the chambers filled faster than anticipated (in 2 months) necessitating a re-design </a:t>
            </a:r>
          </a:p>
          <a:p>
            <a:pPr marL="0" indent="0" algn="just">
              <a:buNone/>
            </a:pPr>
            <a:r>
              <a:rPr lang="en-US" sz="2000" b="1" i="1" u="sng" dirty="0"/>
              <a:t>Re-design</a:t>
            </a:r>
          </a:p>
          <a:p>
            <a:pPr algn="just"/>
            <a:r>
              <a:rPr lang="en-US" sz="2000" dirty="0"/>
              <a:t>Solid waste: 45 kg HD plastic cartridges; treated with ash, emptied after 3-4 days at the secondary decomposing site where they are buried for about 24 months then used as fertilizer in food production and beautification</a:t>
            </a:r>
          </a:p>
          <a:p>
            <a:pPr algn="just"/>
            <a:r>
              <a:rPr lang="en-US" sz="2000" dirty="0"/>
              <a:t>Urine </a:t>
            </a:r>
            <a:r>
              <a:rPr lang="mr-IN" sz="2000" dirty="0"/>
              <a:t>–</a:t>
            </a:r>
            <a:r>
              <a:rPr lang="en-US" sz="2000" dirty="0"/>
              <a:t> ordinary 20-litre </a:t>
            </a:r>
            <a:r>
              <a:rPr lang="en-US" sz="2000" dirty="0" err="1"/>
              <a:t>jerricans</a:t>
            </a:r>
            <a:r>
              <a:rPr lang="en-US" sz="2000" dirty="0"/>
              <a:t> fitted pipes are used; emptied after 3-4 days. Used for top dressing when mixed with water in the ratio 1:20</a:t>
            </a:r>
          </a:p>
          <a:p>
            <a:pPr algn="just"/>
            <a:r>
              <a:rPr lang="en-US" sz="2000" dirty="0"/>
              <a:t>1 attendant mans 10 doors each (day/night shift); cleaning, collects money, keeps records and submits cash to WASH Committee Treasurer</a:t>
            </a:r>
          </a:p>
          <a:p>
            <a:endParaRPr lang="en-US" sz="15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ink">
            <a:extLst>
              <a:ext uri="{FF2B5EF4-FFF2-40B4-BE49-F238E27FC236}">
                <a16:creationId xmlns:a16="http://schemas.microsoft.com/office/drawing/2014/main" id="{34810255-E65C-44B7-A0D0-2E253A437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22" y="1463040"/>
            <a:ext cx="4052616" cy="36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Nature of failure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463296"/>
            <a:ext cx="6377769" cy="586435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400" b="1" dirty="0"/>
              <a:t>Behavioral: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Low uptake of and utility of ecosan toilets by community</a:t>
            </a:r>
          </a:p>
          <a:p>
            <a:pPr algn="just"/>
            <a:r>
              <a:rPr lang="en-US" sz="2400" dirty="0"/>
              <a:t>Low sensitization and awareness creation</a:t>
            </a:r>
          </a:p>
          <a:p>
            <a:pPr marL="0" indent="0" algn="just">
              <a:buNone/>
            </a:pPr>
            <a:r>
              <a:rPr lang="en-US" sz="2400" b="1" dirty="0"/>
              <a:t>Institutional: </a:t>
            </a:r>
          </a:p>
          <a:p>
            <a:pPr algn="just"/>
            <a:r>
              <a:rPr lang="en-US" sz="2400" dirty="0"/>
              <a:t>Poor/Low community ownership of the project</a:t>
            </a:r>
          </a:p>
          <a:p>
            <a:pPr algn="just"/>
            <a:r>
              <a:rPr lang="en-US" sz="2400" dirty="0"/>
              <a:t>Poor local management of sanitation component of the project due to lack of training</a:t>
            </a:r>
          </a:p>
          <a:p>
            <a:pPr marL="0" indent="0" algn="just">
              <a:buNone/>
            </a:pPr>
            <a:r>
              <a:rPr lang="en-US" sz="2400" b="1" dirty="0"/>
              <a:t>Financial: </a:t>
            </a:r>
          </a:p>
          <a:p>
            <a:pPr algn="just"/>
            <a:r>
              <a:rPr lang="en-US" sz="2400" dirty="0"/>
              <a:t>Low revenue collected vis-à-vis expenditure</a:t>
            </a:r>
            <a:endParaRPr lang="en-US" sz="2400" b="1" dirty="0"/>
          </a:p>
          <a:p>
            <a:pPr algn="just"/>
            <a:r>
              <a:rPr lang="en-US" sz="2400" dirty="0"/>
              <a:t> Lack of system to track toilet use and revenue collection</a:t>
            </a:r>
          </a:p>
        </p:txBody>
      </p:sp>
    </p:spTree>
    <p:extLst>
      <p:ext uri="{BB962C8B-B14F-4D97-AF65-F5344CB8AC3E}">
        <p14:creationId xmlns:p14="http://schemas.microsoft.com/office/powerpoint/2010/main" val="108596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Reasons for failure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628650"/>
            <a:ext cx="6549219" cy="5638800"/>
          </a:xfrm>
        </p:spPr>
        <p:txBody>
          <a:bodyPr anchor="ctr"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Apathy by community on toilet use stemming from lack of sensitization of community /awareness creation on Eco-san toilets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Lack of community and stakeholder involvement and ownership in the sanitation component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Cultural reasons </a:t>
            </a:r>
            <a:r>
              <a:rPr lang="mr-IN" sz="2200" dirty="0"/>
              <a:t>–</a:t>
            </a:r>
            <a:r>
              <a:rPr lang="en-US" sz="2200" dirty="0"/>
              <a:t> buy water but not pay for call of nature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Resistance by community - minimal fee on toilet use resisted since </a:t>
            </a:r>
            <a:r>
              <a:rPr lang="en-US" sz="2200" i="1" dirty="0"/>
              <a:t>‘</a:t>
            </a:r>
            <a:r>
              <a:rPr lang="en-US" sz="2200" i="1" dirty="0" err="1"/>
              <a:t>mabanga</a:t>
            </a:r>
            <a:r>
              <a:rPr lang="en-US" sz="2200" i="1" dirty="0"/>
              <a:t>’ is</a:t>
            </a:r>
            <a:r>
              <a:rPr lang="en-US" sz="2200" dirty="0"/>
              <a:t> free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2200" i="1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No mechanism for tracking toilet use and revenue collection thus low revenues reported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Low revenues not sufficient to cater for attendants’ salaries and cleaning reagents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22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Over-dependence to donor </a:t>
            </a:r>
            <a:r>
              <a:rPr lang="mr-IN" sz="2200" dirty="0"/>
              <a:t>–</a:t>
            </a:r>
            <a:r>
              <a:rPr lang="en-US" sz="2200" dirty="0"/>
              <a:t> for maintenance due to low revenue collection</a:t>
            </a:r>
          </a:p>
        </p:txBody>
      </p:sp>
    </p:spTree>
    <p:extLst>
      <p:ext uri="{BB962C8B-B14F-4D97-AF65-F5344CB8AC3E}">
        <p14:creationId xmlns:p14="http://schemas.microsoft.com/office/powerpoint/2010/main" val="1811900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595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Learning from WASH Failures: Experience from Remba Water and Sanitation project in Kenya</vt:lpstr>
      <vt:lpstr>Presentation Outline</vt:lpstr>
      <vt:lpstr>Remba Island </vt:lpstr>
      <vt:lpstr>Pre-project WASH Situation</vt:lpstr>
      <vt:lpstr>About the Project</vt:lpstr>
      <vt:lpstr>Component 2: The Ecosan Toilets</vt:lpstr>
      <vt:lpstr>How it works</vt:lpstr>
      <vt:lpstr>Nature of failure</vt:lpstr>
      <vt:lpstr>Reasons for failure</vt:lpstr>
      <vt:lpstr>Lessons Learnt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WASH Failures: Experience from Remba Water project in Kenya</dc:title>
  <dc:subject/>
  <dc:creator>Deurence Onyango</dc:creator>
  <cp:keywords/>
  <dc:description/>
  <cp:lastModifiedBy>MIKIM</cp:lastModifiedBy>
  <cp:revision>42</cp:revision>
  <dcterms:created xsi:type="dcterms:W3CDTF">2020-06-05T04:26:12Z</dcterms:created>
  <dcterms:modified xsi:type="dcterms:W3CDTF">2020-07-16T21:19:21Z</dcterms:modified>
  <cp:category/>
</cp:coreProperties>
</file>