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79" r:id="rId3"/>
    <p:sldId id="596" r:id="rId4"/>
    <p:sldId id="597" r:id="rId5"/>
    <p:sldId id="282" r:id="rId6"/>
    <p:sldId id="589" r:id="rId7"/>
    <p:sldId id="580" r:id="rId8"/>
    <p:sldId id="274" r:id="rId9"/>
    <p:sldId id="584" r:id="rId10"/>
    <p:sldId id="264" r:id="rId11"/>
    <p:sldId id="585" r:id="rId12"/>
    <p:sldId id="266" r:id="rId13"/>
    <p:sldId id="267" r:id="rId14"/>
    <p:sldId id="269" r:id="rId15"/>
    <p:sldId id="270" r:id="rId16"/>
    <p:sldId id="594" r:id="rId17"/>
    <p:sldId id="271" r:id="rId18"/>
    <p:sldId id="59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9C97E-F607-46EC-BAA3-BBC3B435840A}" v="1" dt="2025-03-05T13:00:07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2" autoAdjust="0"/>
    <p:restoredTop sz="81356" autoAdjust="0"/>
  </p:normalViewPr>
  <p:slideViewPr>
    <p:cSldViewPr snapToGrid="0">
      <p:cViewPr varScale="1">
        <p:scale>
          <a:sx n="98" d="100"/>
          <a:sy n="98" d="100"/>
        </p:scale>
        <p:origin x="516" y="3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9C6967-29DD-2A18-7C1E-2E97A6ABB8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BC5B42-1289-6676-B0CE-98CA9F104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DDE9-5B9F-49D8-BFC1-71F750B05965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94CA7-CEFD-BA38-B804-F4CC4C21C2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EABF3A-7402-D0FE-CCD0-BE3857C419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A779B-7810-44D7-A583-048CD5946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4805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AEC51-429B-4714-AEB2-710EC9D9263F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23314-C4A5-4CAB-8F91-74FF335A4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0965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INTRODUCE MYSELF   - </a:t>
            </a:r>
          </a:p>
          <a:p>
            <a:r>
              <a:rPr lang="en-US" b="1" dirty="0"/>
              <a:t>33 YEAR ROTARIAN – </a:t>
            </a:r>
          </a:p>
          <a:p>
            <a:r>
              <a:rPr lang="en-US" b="1" dirty="0"/>
              <a:t>PRIMARY CONTACT ON 8 GLOBAL GRANTS – </a:t>
            </a:r>
          </a:p>
          <a:p>
            <a:r>
              <a:rPr lang="en-US" b="1" dirty="0"/>
              <a:t>AS CADRE ASSISTING OTHER CLUBS WITH GG</a:t>
            </a:r>
          </a:p>
          <a:p>
            <a:r>
              <a:rPr lang="en-US" b="1" dirty="0"/>
              <a:t>WISH I HAD THIS COURSE WHEN I STARTED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C1322-75D7-1873-2A7A-5D2D25D608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8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They are local and know the local situation.</a:t>
            </a:r>
          </a:p>
          <a:p>
            <a:r>
              <a:rPr lang="en-US" dirty="0"/>
              <a:t>Keep the Hippos away.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72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12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23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OF MY GLOBAL GRANTS</a:t>
            </a:r>
          </a:p>
          <a:p>
            <a:endParaRPr lang="en-US" dirty="0"/>
          </a:p>
          <a:p>
            <a:r>
              <a:rPr lang="en-US" dirty="0"/>
              <a:t>SUSTAINABLE WATER</a:t>
            </a:r>
          </a:p>
          <a:p>
            <a:r>
              <a:rPr lang="en-US" dirty="0"/>
              <a:t>TRAINING FOR TUMIA TENA</a:t>
            </a:r>
          </a:p>
          <a:p>
            <a:r>
              <a:rPr lang="en-US" dirty="0"/>
              <a:t>MENSTRUAL  TRAINING FOR GIRLS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44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SEME KAIMA RIVER  - BATHING, LAUNDRY, DRINKING WATER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3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SHOULD BE FAMILIAR TO YOU ALL</a:t>
            </a:r>
          </a:p>
          <a:p>
            <a:r>
              <a:rPr lang="en-US" b="1" dirty="0"/>
              <a:t>GG MUST BE IN ONE OF THE SEVEN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8D6ED-B850-0F13-99CD-CACE0BBD80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33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a great way to leverage your funds.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Little Tokyo RC leveraged $1000 into a $45,000 Peace Education Project.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Palos Verdes Sunset RC leveraged $1000 into a $80,000 GG.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Redondo Beach RC leveraged $1500 into a $57000 project to provide two wells and water systems for a village of 8,000 in Kenya.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4C85C-D2F0-F76D-48C1-A53A639031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74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CLUB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QUALIFIED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 AND INTERESTED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connections with recipient countries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about the GG website which lists projects looking for funding and partners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PROJECTS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FIELD THAT YOU HAVE EXPERTISE OR INTEREST IN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CLUBS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DDF – TRF MATCHES 80%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5280 MAYBE $2000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DISTRICTS DDF  THEY MATCH CLUB CONTRIBUTIONS  - SOME DISTRICTS HAVE A SURPLUS OF DDF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52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LISTEN TO THE COMMUNITY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82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Rotary Clubs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Outside foundations, non-profits, individuals, Corporations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 a lot of money trees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5% admin charge by TRF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Leverage of funds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District Designated funds DDF. Where they come from and how do they get spent.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 District projects 50% Global Grants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are DDF allocated by 5280 district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you can access DDF in other districts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TRF matching funds. How does this work. DDF is matched 80%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23314-C4A5-4CAB-8F91-74FF335A40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0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562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99417-5F63-FD00-C28C-228A8675EC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GLOBAL GRANTS 101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711A0-7B5B-1AB1-A1C6-52D9167C8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BY PROFESSOR PETER LATTEY</a:t>
            </a:r>
          </a:p>
        </p:txBody>
      </p:sp>
    </p:spTree>
    <p:extLst>
      <p:ext uri="{BB962C8B-B14F-4D97-AF65-F5344CB8AC3E}">
        <p14:creationId xmlns:p14="http://schemas.microsoft.com/office/powerpoint/2010/main" val="1370406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56490-4840-9274-5D45-35A4527EA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DEFINING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6914-8BA6-D9E4-D835-346C521A9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COMMUNITY ASSESSMENT !!!!!!</a:t>
            </a:r>
          </a:p>
          <a:p>
            <a:r>
              <a:rPr lang="en-US" sz="2400" b="1" dirty="0"/>
              <a:t>LISTEN TO THE COMMUNITY </a:t>
            </a:r>
          </a:p>
          <a:p>
            <a:r>
              <a:rPr lang="en-US" sz="2400" b="1" dirty="0"/>
              <a:t>START EARLY WITH THE APPLICATION</a:t>
            </a:r>
          </a:p>
          <a:p>
            <a:r>
              <a:rPr lang="en-US" sz="2400" b="1" dirty="0"/>
              <a:t>ASK FOR HELP</a:t>
            </a:r>
          </a:p>
          <a:p>
            <a:r>
              <a:rPr lang="en-US" sz="2400" b="1" dirty="0"/>
              <a:t>LOCAL RESOURCES </a:t>
            </a:r>
          </a:p>
          <a:p>
            <a:r>
              <a:rPr lang="en-US" sz="2400" b="1" dirty="0"/>
              <a:t>CADRE</a:t>
            </a:r>
          </a:p>
        </p:txBody>
      </p:sp>
    </p:spTree>
    <p:extLst>
      <p:ext uri="{BB962C8B-B14F-4D97-AF65-F5344CB8AC3E}">
        <p14:creationId xmlns:p14="http://schemas.microsoft.com/office/powerpoint/2010/main" val="1107833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7002-93E9-DAE2-5FD6-90D46666E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$$$$   SHOW ME THE MONEY  $$$$$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9190B-339A-3BCF-1317-A10C4D37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02188"/>
          </a:xfrm>
        </p:spPr>
        <p:txBody>
          <a:bodyPr>
            <a:normAutofit/>
          </a:bodyPr>
          <a:lstStyle/>
          <a:p>
            <a:r>
              <a:rPr lang="en-US" sz="2400" b="1" dirty="0"/>
              <a:t>ONE PAGER PITCH</a:t>
            </a:r>
          </a:p>
          <a:p>
            <a:r>
              <a:rPr lang="en-US" sz="2400" b="1" dirty="0"/>
              <a:t>PARTNERSHIPS – LOCAL, NGOS, </a:t>
            </a:r>
          </a:p>
          <a:p>
            <a:r>
              <a:rPr lang="en-US" sz="2400" b="1" dirty="0"/>
              <a:t>OTHER ROTARY CLUBS</a:t>
            </a:r>
          </a:p>
          <a:p>
            <a:r>
              <a:rPr lang="en-US" sz="2400" b="1" dirty="0"/>
              <a:t>INDIVIDUALS</a:t>
            </a:r>
          </a:p>
          <a:p>
            <a:r>
              <a:rPr lang="en-US" sz="2400" b="1" dirty="0"/>
              <a:t>DDF MATCHING 80%</a:t>
            </a:r>
          </a:p>
        </p:txBody>
      </p:sp>
    </p:spTree>
    <p:extLst>
      <p:ext uri="{BB962C8B-B14F-4D97-AF65-F5344CB8AC3E}">
        <p14:creationId xmlns:p14="http://schemas.microsoft.com/office/powerpoint/2010/main" val="2404307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0D2B7-BE4D-F4A2-C582-852FDF6F2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The grant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0C0FD-2776-35D1-B762-310413F8D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ONLINE – START, GET A NUMBER AND TAKE A LOOK</a:t>
            </a:r>
          </a:p>
          <a:p>
            <a:r>
              <a:rPr lang="en-US" sz="2400" b="1" dirty="0"/>
              <a:t>A LOT OF STUFF BUT NOT HARD</a:t>
            </a:r>
          </a:p>
          <a:p>
            <a:r>
              <a:rPr lang="en-US" sz="2400" b="1" dirty="0"/>
              <a:t>SUBMIT ANY TIME</a:t>
            </a:r>
          </a:p>
          <a:p>
            <a:r>
              <a:rPr lang="en-US" sz="2400" b="1" dirty="0"/>
              <a:t>LOTS OF DOCUMENTS NEEDED</a:t>
            </a:r>
          </a:p>
        </p:txBody>
      </p:sp>
    </p:spTree>
    <p:extLst>
      <p:ext uri="{BB962C8B-B14F-4D97-AF65-F5344CB8AC3E}">
        <p14:creationId xmlns:p14="http://schemas.microsoft.com/office/powerpoint/2010/main" val="1145040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901C6-7352-94E5-CC58-0749D8E0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international club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32058-8D72-4D48-E94C-5AA6778DC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5735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 DEFINE THE PROJECT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IN WRITING THE GRANT APPLICATION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FUNDRAISING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OVERSIGHT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IN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32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B11D3-D7D3-5AF7-590E-47FA854EE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host club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61BE3-1F41-56D1-CB63-D53D20C77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 ASSESSMENT  TO DEFINE THE PROJECT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IN WRITING THE GRANT APPLICATION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FUNDRAISING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MANAGEMENT / FUNDS CONTROL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 RESULTS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IN REPORTING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CHASE AWAY THE HIPPOS</a:t>
            </a:r>
            <a:endParaRPr lang="en-US" sz="2400" dirty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10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B881E-F05D-9CD8-A986-53F3FBBB9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How long does it 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19E77-2FA4-1DF3-5B7C-DECC008B1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3 PHASES</a:t>
            </a:r>
          </a:p>
          <a:p>
            <a:r>
              <a:rPr lang="en-US" sz="2400" b="1" dirty="0"/>
              <a:t>1.  WRITING APPLICATION &amp; FINDING THE MONEY.   6 TO 9 MONTHS </a:t>
            </a:r>
          </a:p>
          <a:p>
            <a:r>
              <a:rPr lang="en-US" sz="2400" b="1" dirty="0"/>
              <a:t>2.  APPROVAL BY TRF  4 TO 8 WEEKS </a:t>
            </a:r>
          </a:p>
          <a:p>
            <a:r>
              <a:rPr lang="en-US" sz="2400" b="1" dirty="0"/>
              <a:t>3.  EXECUTION.  DEPENDS - MOST UNDER 12 MONTHS </a:t>
            </a:r>
          </a:p>
        </p:txBody>
      </p:sp>
    </p:spTree>
    <p:extLst>
      <p:ext uri="{BB962C8B-B14F-4D97-AF65-F5344CB8AC3E}">
        <p14:creationId xmlns:p14="http://schemas.microsoft.com/office/powerpoint/2010/main" val="360642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1C842-3310-5918-B5A8-E5EFF17E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Who are the ROTARY Cadre 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91309-F1EF-4733-BFE9-5557435DC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4765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1500 ROTARIANS TO </a:t>
            </a:r>
            <a:r>
              <a:rPr lang="en-US" sz="2400" b="1" dirty="0"/>
              <a:t>HELP YOU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VOLUNTEER ROTARIANS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EXPERTISE IN AN AREA OF FOCUS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REGIONAL EXPERTISE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PROJECT PLANNING AND IMPLEMENTATION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3 IN 5280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ASK FOR THE LIST CADRE DIRECTORY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05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AFB23-3413-33D9-7CD6-88EF1081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???????????????   help ?????????????????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0BAC4-DB05-E3F1-A320-CE490412E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NOT ALONE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GUIDE TO GLOBAL GRANTS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CADRE EXPERTS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EXPERIENCED ROTARIANS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DISTRICT GRANTS OFFICER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8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C5C5C-F64E-8C85-ED2B-957B7B318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FOR HELP CONTACT 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814B1-4978-EEF8-C8DA-E53F72BCA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200" b="1" dirty="0"/>
              <a:t>PETER LATTEY</a:t>
            </a:r>
          </a:p>
          <a:p>
            <a:pPr marL="0" indent="0" algn="ctr">
              <a:buNone/>
            </a:pPr>
            <a:r>
              <a:rPr lang="en-US" sz="3200" b="1" dirty="0"/>
              <a:t>+1 310-968-3252</a:t>
            </a:r>
          </a:p>
          <a:p>
            <a:pPr marL="0" indent="0" algn="ctr">
              <a:buNone/>
            </a:pPr>
            <a:r>
              <a:rPr lang="en-US" sz="3200" b="1" dirty="0"/>
              <a:t>PETER@PETERLATTEY.COM</a:t>
            </a:r>
          </a:p>
        </p:txBody>
      </p:sp>
    </p:spTree>
    <p:extLst>
      <p:ext uri="{BB962C8B-B14F-4D97-AF65-F5344CB8AC3E}">
        <p14:creationId xmlns:p14="http://schemas.microsoft.com/office/powerpoint/2010/main" val="407064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656B0-AE2A-B45B-0CC6-DEBC829DB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WHAT IS A GLOBAL GRANT PROJECT?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3E347-0F2B-641F-D1BF-1E3D392DF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235205" cy="345061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PARTNERSHIP BETWEEN A HOST AND INTERNATIONAL ROTARY CLUB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MINIMUM OF $30,000.  AVERAGE IS ABOUT $60,000.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WITHIN 7 AREAS OF FOCUS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SUSTAINABLE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TRAINING  </a:t>
            </a:r>
            <a:r>
              <a:rPr lang="en-US" sz="2000" b="1" dirty="0" err="1">
                <a:solidFill>
                  <a:schemeClr val="tx1"/>
                </a:solidFill>
              </a:rPr>
              <a:t>TRAINING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TRAINING</a:t>
            </a:r>
            <a:endParaRPr lang="en-US" sz="20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61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FFE8E4-9DFD-7805-1C56-B707A5BEF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5100"/>
            <a:ext cx="12192000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37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0C8184-3B46-1F0C-190D-66E69D3838F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4347" y="0"/>
            <a:ext cx="6766815" cy="597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932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BAD27-53FA-54DC-113B-6D647DA32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82234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WASH - Water, Sanitation &amp; hygiene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D5A96-5936-995A-494C-A20CE871A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10 GRANTS IMPROVED WATER AND SANITATION AT 30 SCHOOLS IN RURAL KENYA AND 9  VILLAGES</a:t>
            </a:r>
          </a:p>
          <a:p>
            <a:r>
              <a:rPr lang="en-US" b="1" dirty="0"/>
              <a:t>INSTALLED RAINWATER HARVESTING AND WATER TANKS </a:t>
            </a:r>
          </a:p>
          <a:p>
            <a:r>
              <a:rPr lang="en-US" b="1" dirty="0"/>
              <a:t>BUILT NEW LATRINES AT 30 SCHOOLS.</a:t>
            </a:r>
          </a:p>
          <a:p>
            <a:r>
              <a:rPr lang="en-US" b="1" dirty="0"/>
              <a:t>STARTED A WOMAN OWNED BUSINESS MAKING REUSABLE SANITARY PADS. DISTRIBUTED SANITARY PADS TO HUNDREDS OF SCHOOL GIRLS AND TRAINED THEM IN MENSTRUAL HYGIENE .</a:t>
            </a:r>
          </a:p>
        </p:txBody>
      </p:sp>
    </p:spTree>
    <p:extLst>
      <p:ext uri="{BB962C8B-B14F-4D97-AF65-F5344CB8AC3E}">
        <p14:creationId xmlns:p14="http://schemas.microsoft.com/office/powerpoint/2010/main" val="102605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9A645-F67F-1C0E-6270-107701C96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WASH GLOBAL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995CF-DC0A-1F60-D99E-6A13FC3011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6F65914-D4F5-8FF9-39F9-1233722128D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3500" y="2190221"/>
            <a:ext cx="4645025" cy="3096683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0F61722-6B05-AF29-6515-0317490CB93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7331" y="2130635"/>
            <a:ext cx="4813620" cy="320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89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1DCD-3062-05E8-5A95-55740ACEC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703871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SEVEN AREAS OF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2A326-BA2E-C471-296C-57F08EA36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010877"/>
            <a:ext cx="6632275" cy="3806993"/>
          </a:xfrm>
        </p:spPr>
        <p:txBody>
          <a:bodyPr>
            <a:normAutofit fontScale="55000" lnSpcReduction="20000"/>
          </a:bodyPr>
          <a:lstStyle/>
          <a:p>
            <a:pPr marL="173038" indent="-173038"/>
            <a:r>
              <a:rPr lang="en-US" sz="4400" b="1" dirty="0"/>
              <a:t>Peacebuilding and conflict prevention</a:t>
            </a:r>
          </a:p>
          <a:p>
            <a:pPr marL="173038" indent="-173038"/>
            <a:r>
              <a:rPr lang="en-US" sz="4400" b="1" dirty="0"/>
              <a:t>Disease prevention and treatment</a:t>
            </a:r>
          </a:p>
          <a:p>
            <a:pPr marL="173038" indent="-173038"/>
            <a:r>
              <a:rPr lang="en-US" sz="4400" b="1" dirty="0"/>
              <a:t>Water, sanitation, and hygiene</a:t>
            </a:r>
          </a:p>
          <a:p>
            <a:pPr marL="173038" indent="-173038"/>
            <a:r>
              <a:rPr lang="en-US" sz="4400" b="1" dirty="0"/>
              <a:t>Maternal and child health</a:t>
            </a:r>
          </a:p>
          <a:p>
            <a:pPr marL="173038" indent="-173038"/>
            <a:r>
              <a:rPr lang="en-US" sz="4400" b="1" dirty="0"/>
              <a:t>Basic education and literacy</a:t>
            </a:r>
          </a:p>
          <a:p>
            <a:pPr marL="173038" indent="-173038"/>
            <a:r>
              <a:rPr lang="en-US" sz="4400" b="1" dirty="0"/>
              <a:t>Community economic development</a:t>
            </a:r>
          </a:p>
          <a:p>
            <a:pPr marL="173038" indent="-173038"/>
            <a:r>
              <a:rPr lang="en-US" sz="4400" b="1" dirty="0"/>
              <a:t>Environment</a:t>
            </a:r>
          </a:p>
          <a:p>
            <a:endParaRPr lang="en-US" dirty="0"/>
          </a:p>
        </p:txBody>
      </p:sp>
      <p:pic>
        <p:nvPicPr>
          <p:cNvPr id="6" name="Content Placeholder 5" descr="A picture containing shape&#10;&#10;Description automatically generated">
            <a:extLst>
              <a:ext uri="{FF2B5EF4-FFF2-40B4-BE49-F238E27FC236}">
                <a16:creationId xmlns:a16="http://schemas.microsoft.com/office/drawing/2014/main" id="{EB63D7D5-164E-84AD-7AC2-4720FE5194E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9089" y="2010877"/>
            <a:ext cx="3345763" cy="326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7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DB02-8CC1-34CC-74E9-0FDFD8852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Why do a global grant?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53311-9D0A-E314-52F8-F9E81CBA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79327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LIVES AND SAVE LIVES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A BIG I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MPACE WHERE IT IS NEEDED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 WITH A ROTARY CLUB IN ANOTHER COUNTRY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A LOT OF BANG FOR YOUR BUCK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ROTARY MOMENTS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IT’S A LOT OF FUN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63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A9062-0E63-2E0F-D287-254C247DB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61" y="804519"/>
            <a:ext cx="10346194" cy="1049235"/>
          </a:xfrm>
        </p:spPr>
        <p:txBody>
          <a:bodyPr>
            <a:normAutofit/>
          </a:bodyPr>
          <a:lstStyle/>
          <a:p>
            <a:r>
              <a:rPr lang="en-US" sz="4400" dirty="0"/>
              <a:t>HOW DO YOU DO A GLOBAL GRANT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91A54-01DF-AA51-FC66-89EDAF739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498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/>
              <a:t>FIND A PARTNER CLUB</a:t>
            </a:r>
          </a:p>
          <a:p>
            <a:r>
              <a:rPr lang="en-US" sz="2400" b="1" dirty="0"/>
              <a:t>FIND A PROJECT</a:t>
            </a:r>
          </a:p>
          <a:p>
            <a:r>
              <a:rPr lang="en-US" sz="2400" b="1" dirty="0"/>
              <a:t>FIND FUNDING </a:t>
            </a:r>
          </a:p>
          <a:p>
            <a:r>
              <a:rPr lang="en-US" sz="2400" b="1" dirty="0"/>
              <a:t>WRITE THE APPPLICATION ONLINE</a:t>
            </a:r>
          </a:p>
          <a:p>
            <a:r>
              <a:rPr lang="en-US" sz="2400" b="1" dirty="0"/>
              <a:t>GET TRF APPROVAL</a:t>
            </a:r>
          </a:p>
          <a:p>
            <a:r>
              <a:rPr lang="en-US" sz="2400" b="1" dirty="0"/>
              <a:t>EXECUTE THE PROJECT</a:t>
            </a:r>
          </a:p>
        </p:txBody>
      </p:sp>
    </p:spTree>
    <p:extLst>
      <p:ext uri="{BB962C8B-B14F-4D97-AF65-F5344CB8AC3E}">
        <p14:creationId xmlns:p14="http://schemas.microsoft.com/office/powerpoint/2010/main" val="278349399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16658</TotalTime>
  <Words>733</Words>
  <Application>Microsoft Office PowerPoint</Application>
  <PresentationFormat>Widescreen</PresentationFormat>
  <Paragraphs>151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Gill Sans MT</vt:lpstr>
      <vt:lpstr>Gallery</vt:lpstr>
      <vt:lpstr>GLOBAL GRANTS 101</vt:lpstr>
      <vt:lpstr>WHAT IS A GLOBAL GRANT PROJECT?</vt:lpstr>
      <vt:lpstr>PowerPoint Presentation</vt:lpstr>
      <vt:lpstr>PowerPoint Presentation</vt:lpstr>
      <vt:lpstr>WASH - Water, Sanitation &amp; hygiene</vt:lpstr>
      <vt:lpstr>WASH GLOBAL GRANT</vt:lpstr>
      <vt:lpstr>SEVEN AREAS OF FOCUS</vt:lpstr>
      <vt:lpstr>Why do a global grant?</vt:lpstr>
      <vt:lpstr>HOW DO YOU DO A GLOBAL GRANT ?</vt:lpstr>
      <vt:lpstr>DEFINING THE project</vt:lpstr>
      <vt:lpstr>$$$$   SHOW ME THE MONEY  $$$$$</vt:lpstr>
      <vt:lpstr>The grant application</vt:lpstr>
      <vt:lpstr>international club ROLE</vt:lpstr>
      <vt:lpstr>host club ROLE</vt:lpstr>
      <vt:lpstr>How long does it take</vt:lpstr>
      <vt:lpstr>Who are the ROTARY Cadre ? </vt:lpstr>
      <vt:lpstr>???????????????   help ?????????????????</vt:lpstr>
      <vt:lpstr>FOR HELP CONTACT 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GRANTS 101</dc:title>
  <dc:creator>Peter Lattey</dc:creator>
  <cp:lastModifiedBy>Michael Brown</cp:lastModifiedBy>
  <cp:revision>21</cp:revision>
  <cp:lastPrinted>2023-04-26T16:29:56Z</cp:lastPrinted>
  <dcterms:created xsi:type="dcterms:W3CDTF">2023-03-15T01:33:07Z</dcterms:created>
  <dcterms:modified xsi:type="dcterms:W3CDTF">2025-03-05T13:00:10Z</dcterms:modified>
</cp:coreProperties>
</file>